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4" r:id="rId2"/>
    <p:sldId id="258" r:id="rId3"/>
    <p:sldId id="257" r:id="rId4"/>
    <p:sldId id="265" r:id="rId5"/>
    <p:sldId id="270" r:id="rId6"/>
    <p:sldId id="269" r:id="rId7"/>
    <p:sldId id="271" r:id="rId8"/>
    <p:sldId id="268" r:id="rId9"/>
    <p:sldId id="272" r:id="rId10"/>
    <p:sldId id="273" r:id="rId11"/>
    <p:sldId id="274" r:id="rId12"/>
    <p:sldId id="286" r:id="rId13"/>
    <p:sldId id="275" r:id="rId14"/>
    <p:sldId id="276" r:id="rId15"/>
    <p:sldId id="277" r:id="rId16"/>
    <p:sldId id="285" r:id="rId17"/>
    <p:sldId id="278" r:id="rId18"/>
    <p:sldId id="279" r:id="rId19"/>
    <p:sldId id="284" r:id="rId20"/>
    <p:sldId id="283" r:id="rId21"/>
    <p:sldId id="280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BEB"/>
    <a:srgbClr val="888CA6"/>
    <a:srgbClr val="545871"/>
    <a:srgbClr val="5FD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8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5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3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1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31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5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38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8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3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10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259807" y="1299532"/>
            <a:ext cx="7672385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i="1" kern="0" dirty="0">
                <a:solidFill>
                  <a:srgbClr val="545871"/>
                </a:solidFill>
              </a:rPr>
              <a:t>2</a:t>
            </a:r>
            <a:r>
              <a:rPr lang="ko-KR" altLang="en-US" sz="7200" b="1" i="1" kern="0" dirty="0">
                <a:solidFill>
                  <a:srgbClr val="545871"/>
                </a:solidFill>
              </a:rPr>
              <a:t>조 프로젝트</a:t>
            </a:r>
            <a:endParaRPr lang="en-US" altLang="ko-KR" sz="7200" b="1" i="1" kern="0" dirty="0">
              <a:solidFill>
                <a:srgbClr val="54587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rgbClr val="545871"/>
                </a:solidFill>
              </a:rPr>
              <a:t>JSP</a:t>
            </a:r>
            <a:r>
              <a:rPr lang="ko-KR" altLang="en-US" sz="28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2800" kern="0" dirty="0">
                <a:solidFill>
                  <a:srgbClr val="545871"/>
                </a:solidFill>
              </a:rPr>
              <a:t>MVC2</a:t>
            </a:r>
            <a:r>
              <a:rPr lang="ko-KR" altLang="en-US" sz="2800" kern="0" dirty="0">
                <a:solidFill>
                  <a:srgbClr val="545871"/>
                </a:solidFill>
              </a:rPr>
              <a:t>패턴의 구현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cs typeface="Aharoni" panose="02010803020104030203" pitchFamily="2" charset="-79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45871"/>
                </a:solidFill>
              </a:rPr>
              <a:t>영화 및 미디어 리뷰 및 추천 사이트를 배경으로</a:t>
            </a:r>
            <a:endParaRPr lang="en-US" altLang="ko-KR" sz="2000" kern="0" dirty="0">
              <a:solidFill>
                <a:srgbClr val="545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26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CC2C6CE-4E35-6CF0-CDB6-632655A7B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39863"/>
              </p:ext>
            </p:extLst>
          </p:nvPr>
        </p:nvGraphicFramePr>
        <p:xfrm>
          <a:off x="1694847" y="1511511"/>
          <a:ext cx="9792208" cy="5044441"/>
        </p:xfrm>
        <a:graphic>
          <a:graphicData uri="http://schemas.openxmlformats.org/drawingml/2006/table">
            <a:tbl>
              <a:tblPr/>
              <a:tblGrid>
                <a:gridCol w="1392428">
                  <a:extLst>
                    <a:ext uri="{9D8B030D-6E8A-4147-A177-3AD203B41FA5}">
                      <a16:colId xmlns:a16="http://schemas.microsoft.com/office/drawing/2014/main" val="3543192906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2429666740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1058594483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3580919998"/>
                    </a:ext>
                  </a:extLst>
                </a:gridCol>
                <a:gridCol w="2722245">
                  <a:extLst>
                    <a:ext uri="{9D8B030D-6E8A-4147-A177-3AD203B41FA5}">
                      <a16:colId xmlns:a16="http://schemas.microsoft.com/office/drawing/2014/main" val="3843728729"/>
                    </a:ext>
                  </a:extLst>
                </a:gridCol>
                <a:gridCol w="637667">
                  <a:extLst>
                    <a:ext uri="{9D8B030D-6E8A-4147-A177-3AD203B41FA5}">
                      <a16:colId xmlns:a16="http://schemas.microsoft.com/office/drawing/2014/main" val="4173611575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58182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아이디와 비밀번호가 일치 할 경우 로그인 후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또는 비밀번호가 틀릴 경우 오류 메시지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클릭 시 회원가입 페이지로 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426066"/>
                  </a:ext>
                </a:extLst>
              </a:tr>
              <a:tr h="9756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페이지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중복체크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핸드폰 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코드입력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체크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버튼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사항인 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글자 이상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중복체크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 되지 않으면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오류 메시지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 조건 충족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할때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회원가입 버튼 클릭 시 회원가입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001146"/>
                  </a:ext>
                </a:extLst>
              </a:tr>
              <a:tr h="17884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검색페이지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작품 상세페이지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제작년도</a:t>
                      </a: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한정</a:t>
                      </a: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예매순위</a:t>
                      </a: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한정</a:t>
                      </a:r>
                      <a:r>
                        <a:rPr lang="en-US" altLang="ko-KR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제목의 일부분을 검색 시 영화와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각각에서 검색하여 각 작품의 상세 페이지로 이동 할 수 있는 링크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8740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19C61DD-21C4-56C4-9D67-658F112AA6DD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E8EDAF-64A9-E2DE-B1C6-08DE4FA11FE6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62C9CDA-D298-2216-172C-87761EB5764F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B1DA04-F069-510D-E77D-F2AB5A0BDE20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397A6F-607F-36F9-2C9A-D859575BEA96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89790BA-E1F3-6190-EAE6-D8900C72BD39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C0C669-75F7-C23C-6EF2-760BC4CFB60D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A1E0CB2-B77E-E1A3-F0C3-3EE832B34776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7CC24C-E03B-3E06-78A5-2FC636448CFD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A151133-CC45-87FA-7678-F5E1A4EC6DDB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3A6045D-B4C8-A6BC-AF68-99C8B22CB65B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687314-3669-0F00-AD69-39EC40124ACD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DE14D03-51D5-2B0A-266A-7C86F73647EA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344EFF-828D-67E9-7F19-00EBED74F644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F46B2CE-1C4E-1299-3EB0-AB1B0336A448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7A3CCC-45B0-8EB0-B594-1A192FA82B1A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400023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4A5F6-91F2-B26A-D13B-9A6C173CE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2" y="1463113"/>
            <a:ext cx="6452877" cy="371514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3951530" y="1107747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3D28342-9571-52CF-77A5-8B64BEBF2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21" y="1485847"/>
            <a:ext cx="5455979" cy="263808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30F27B-399D-1F96-AF49-F54273219429}"/>
              </a:ext>
            </a:extLst>
          </p:cNvPr>
          <p:cNvGrpSpPr/>
          <p:nvPr/>
        </p:nvGrpSpPr>
        <p:grpSpPr>
          <a:xfrm>
            <a:off x="9260389" y="1050015"/>
            <a:ext cx="463088" cy="463088"/>
            <a:chOff x="5878462" y="2212584"/>
            <a:chExt cx="463088" cy="46308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90F3C3-B04B-6EC2-AF8C-600DCD9294F3}"/>
                </a:ext>
              </a:extLst>
            </p:cNvPr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8835DF-087C-106A-C0C3-F51D61B79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25F376-3EE1-E500-4D33-F73B23B572A4}"/>
              </a:ext>
            </a:extLst>
          </p:cNvPr>
          <p:cNvGrpSpPr/>
          <p:nvPr/>
        </p:nvGrpSpPr>
        <p:grpSpPr>
          <a:xfrm>
            <a:off x="-7591" y="0"/>
            <a:ext cx="976184" cy="6858000"/>
            <a:chOff x="0" y="0"/>
            <a:chExt cx="976184" cy="68580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AB9B014-E7F2-91C5-9ACC-23FAD6D098E9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E5C8A5-781A-C2A0-7534-8F2545A52170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3720B7F-68F0-C447-7D9F-C070FA4968E6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41792AC-A848-C572-402F-2500B2C10223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2E8F574-FE66-88C8-D868-ACB1620A1E34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F37C187-0B09-5F53-6691-240A7722B3A7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75ED453-03A7-DA62-2F30-4203BA70CB5B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1BC4A2-F880-65F7-2701-DB42894101D6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0C3862D-6A07-0154-2D9D-A4B25F1990AA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42D2F6F-DF40-6D95-B60E-7EBD61B6609C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BB50429-1C10-65AA-5D46-80CD91CA3B79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9F55C1D-8F08-0FA9-2712-F23E82045695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6C20C2F-3131-0A7A-40E8-ACA3D5255524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09B2996-98D7-6107-D4D3-4876A7BB26FC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AF4AAD-DD37-F9DD-56B8-67193E7309BF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203309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06C663-1A11-30F6-6B03-E4E3FE373358}"/>
              </a:ext>
            </a:extLst>
          </p:cNvPr>
          <p:cNvGrpSpPr/>
          <p:nvPr/>
        </p:nvGrpSpPr>
        <p:grpSpPr>
          <a:xfrm>
            <a:off x="-8385" y="-10406"/>
            <a:ext cx="976184" cy="6858000"/>
            <a:chOff x="0" y="0"/>
            <a:chExt cx="976184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3D4264-3F57-4EF5-FD66-A9B859116237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D2B0C01-E76A-15FF-9F4D-03A0F36EC013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EB7E0F-7D55-9D0B-891F-226FDD4D7336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8A81E9C-6EF2-6C83-CE42-95EBDC685458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ABA723D-6C7B-498B-17DA-E62228F5D8C4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CEBBF99-DF7E-E1BD-C4DC-DDB14389BCC2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C591FE-7499-4315-B4E2-8C7F178C94E9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FD3F6-5DC0-A57F-4B96-FD4BDBCE6B20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D8E50D-253D-7B0D-215D-E42FC5275800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884B74F-2FBE-69B7-A0D2-17C7C7074340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65EE39A-C3BC-F8BF-78E8-C6B062EACCD7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9D00E-62A3-D074-4AB6-5447FC1BCA9D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C6F6F8-AF02-B79B-B8C8-5973583E13F5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15BAB2B-BA2A-5C60-5F96-2E62187F8A09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344164-86E5-F0E8-EBE7-1118209648A5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F1DCBB-F397-48E4-B0B9-61C884F5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95" y="1238851"/>
            <a:ext cx="9901806" cy="529631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170884" y="919008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27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4324B5B-5B79-62AD-DFA6-269527B69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71263"/>
              </p:ext>
            </p:extLst>
          </p:nvPr>
        </p:nvGraphicFramePr>
        <p:xfrm>
          <a:off x="1761686" y="1279702"/>
          <a:ext cx="10016493" cy="5102802"/>
        </p:xfrm>
        <a:graphic>
          <a:graphicData uri="http://schemas.openxmlformats.org/drawingml/2006/table">
            <a:tbl>
              <a:tblPr/>
              <a:tblGrid>
                <a:gridCol w="1512968">
                  <a:extLst>
                    <a:ext uri="{9D8B030D-6E8A-4147-A177-3AD203B41FA5}">
                      <a16:colId xmlns:a16="http://schemas.microsoft.com/office/drawing/2014/main" val="1464026609"/>
                    </a:ext>
                  </a:extLst>
                </a:gridCol>
                <a:gridCol w="1512968">
                  <a:extLst>
                    <a:ext uri="{9D8B030D-6E8A-4147-A177-3AD203B41FA5}">
                      <a16:colId xmlns:a16="http://schemas.microsoft.com/office/drawing/2014/main" val="1969307823"/>
                    </a:ext>
                  </a:extLst>
                </a:gridCol>
                <a:gridCol w="1512968">
                  <a:extLst>
                    <a:ext uri="{9D8B030D-6E8A-4147-A177-3AD203B41FA5}">
                      <a16:colId xmlns:a16="http://schemas.microsoft.com/office/drawing/2014/main" val="1486213762"/>
                    </a:ext>
                  </a:extLst>
                </a:gridCol>
                <a:gridCol w="2451653">
                  <a:extLst>
                    <a:ext uri="{9D8B030D-6E8A-4147-A177-3AD203B41FA5}">
                      <a16:colId xmlns:a16="http://schemas.microsoft.com/office/drawing/2014/main" val="3682190551"/>
                    </a:ext>
                  </a:extLst>
                </a:gridCol>
                <a:gridCol w="2451653">
                  <a:extLst>
                    <a:ext uri="{9D8B030D-6E8A-4147-A177-3AD203B41FA5}">
                      <a16:colId xmlns:a16="http://schemas.microsoft.com/office/drawing/2014/main" val="2966174255"/>
                    </a:ext>
                  </a:extLst>
                </a:gridCol>
                <a:gridCol w="574283">
                  <a:extLst>
                    <a:ext uri="{9D8B030D-6E8A-4147-A177-3AD203B41FA5}">
                      <a16:colId xmlns:a16="http://schemas.microsoft.com/office/drawing/2014/main" val="4152313222"/>
                    </a:ext>
                  </a:extLst>
                </a:gridCol>
              </a:tblGrid>
              <a:tr h="5542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연결페이지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동작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우선순위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913008"/>
                  </a:ext>
                </a:extLst>
              </a:tr>
              <a:tr h="2076936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제품 상세페이지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&amp;TV)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매체 상세보기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상세보기 페이지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예매순위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누적관객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제작년도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장르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평점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상영 시간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연령 등급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더보기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코멘트 작성 버튼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 정보 더보기 클릭 시 간략하게 요약된 정보를 각 항목에 맞춰 나열한 페이지로 이동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찜하기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코멘트 남기기를 할 수 있다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71545"/>
                  </a:ext>
                </a:extLst>
              </a:tr>
              <a:tr h="521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보고싶은 목록 찜 하기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찜버튼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 버튼 비로그인으로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로그인 창 출력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117273"/>
                  </a:ext>
                </a:extLst>
              </a:tr>
              <a:tr h="5212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코멘트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코멘트 내용 작성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된 상태에서만 작성 가능하며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코멘트 등록 버튼 클릭 시 화면에 바로 게재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13816"/>
                  </a:ext>
                </a:extLst>
              </a:tr>
              <a:tr h="132174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상세보기 페이지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상세보기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 년도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국가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장르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연령등급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줄거리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상세페이지에 있는 정보들을 항목에 맞춰 나열한 페이지</a:t>
                      </a: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3337" marR="43337" marT="11981" marB="119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06784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6C81D19-244F-F3DC-598D-5D21CA74CB70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E4C8A47-93D9-6EA4-9EDD-439B3F040FB5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A9C510-672F-3E25-2F01-1A3F6627B37D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3BAFCE1-F001-0EFE-6644-7E9F15E114BF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EADD53D-B8CF-5BEF-2B5C-DDCF7E2B1D81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B5B3B67-4BBC-580C-C5EB-544426E5D5C6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346380-0793-A68B-6744-AB7284187C36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E42C32C-299E-DFB4-EEF8-24958F3DF03C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810D3C-BF32-5126-F254-1838ADEBF2B3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B0BD95E-E9DB-9E85-F457-59B956197CE1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58F135D-8A01-69D2-B358-76DDFD4BA59B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2F929A-73EB-4C2E-F127-58D825BE6140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12219F0-BC78-0672-BDFC-255686745B26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941EF2-645C-15F5-D368-0FBE54681853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B0590F-5C99-4298-9C07-605937C5A22C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E3DF55-030C-FDCF-E240-6C4FF24DDC1B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19165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DE06F-9884-F15A-3314-28B005FA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25" y="1471048"/>
            <a:ext cx="9092007" cy="46021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170884" y="1120180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06C663-1A11-30F6-6B03-E4E3FE373358}"/>
              </a:ext>
            </a:extLst>
          </p:cNvPr>
          <p:cNvGrpSpPr/>
          <p:nvPr/>
        </p:nvGrpSpPr>
        <p:grpSpPr>
          <a:xfrm>
            <a:off x="-8385" y="-10406"/>
            <a:ext cx="976184" cy="6858000"/>
            <a:chOff x="0" y="0"/>
            <a:chExt cx="976184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3D4264-3F57-4EF5-FD66-A9B859116237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D2B0C01-E76A-15FF-9F4D-03A0F36EC013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EB7E0F-7D55-9D0B-891F-226FDD4D7336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8A81E9C-6EF2-6C83-CE42-95EBDC685458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ABA723D-6C7B-498B-17DA-E62228F5D8C4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CEBBF99-DF7E-E1BD-C4DC-DDB14389BCC2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C591FE-7499-4315-B4E2-8C7F178C94E9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FFD3F6-5DC0-A57F-4B96-FD4BDBCE6B20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D8E50D-253D-7B0D-215D-E42FC5275800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884B74F-2FBE-69B7-A0D2-17C7C7074340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65EE39A-C3BC-F8BF-78E8-C6B062EACCD7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9D00E-62A3-D074-4AB6-5447FC1BCA9D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FC6F6F8-AF02-B79B-B8C8-5973583E13F5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15BAB2B-BA2A-5C60-5F96-2E62187F8A09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344164-86E5-F0E8-EBE7-1118209648A5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342920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B9BCF-AFA0-2F1D-2730-16EA52BA9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51" y="1509186"/>
            <a:ext cx="9756396" cy="45529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170884" y="1120180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211E6-8956-37F8-D8A0-14A328FA7E77}"/>
              </a:ext>
            </a:extLst>
          </p:cNvPr>
          <p:cNvGrpSpPr/>
          <p:nvPr/>
        </p:nvGrpSpPr>
        <p:grpSpPr>
          <a:xfrm>
            <a:off x="-4879" y="0"/>
            <a:ext cx="976184" cy="6858000"/>
            <a:chOff x="0" y="0"/>
            <a:chExt cx="976184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B70862-24A5-2F2C-8157-60A7532F804E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1103147-C88E-4DE0-2927-19638586249C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9F0DC-4EA4-63AE-1CB0-FE94BFC8B843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5B52D8B-EE07-84D1-FE42-E86F5D2E3A0C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6B547D-1FFE-3F0F-EEB8-7662CEFBDD41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7A67B0-52F4-0C3A-C2E3-4C7647CBDA93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5BD126B-5B25-9CDE-F7E3-F3CCFAEE52B8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300C7C-C204-07E5-DE42-7A0560B96F3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4544F53-9400-F9DB-7F00-DC5479EE6EA1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1F9C187-CA0E-2BC7-6341-4763B7C01868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CC5EDAF-B758-4931-A2F3-26F168B98E99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BE9E4BC-7391-944B-E750-E56C71EE9F7F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BB9B2C-776E-C0CB-5CA9-51A0FD2AB2D7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FE78267-390B-EE4A-7D74-CB1BD6999E9B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D530E8-1371-B5D6-21B3-054414A171D0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370713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0211E6-8956-37F8-D8A0-14A328FA7E77}"/>
              </a:ext>
            </a:extLst>
          </p:cNvPr>
          <p:cNvGrpSpPr/>
          <p:nvPr/>
        </p:nvGrpSpPr>
        <p:grpSpPr>
          <a:xfrm>
            <a:off x="-4879" y="0"/>
            <a:ext cx="976184" cy="6858000"/>
            <a:chOff x="0" y="0"/>
            <a:chExt cx="976184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B70862-24A5-2F2C-8157-60A7532F804E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1103147-C88E-4DE0-2927-19638586249C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9F0DC-4EA4-63AE-1CB0-FE94BFC8B843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5B52D8B-EE07-84D1-FE42-E86F5D2E3A0C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6B547D-1FFE-3F0F-EEB8-7662CEFBDD41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7A67B0-52F4-0C3A-C2E3-4C7647CBDA93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5BD126B-5B25-9CDE-F7E3-F3CCFAEE52B8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300C7C-C204-07E5-DE42-7A0560B96F3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4544F53-9400-F9DB-7F00-DC5479EE6EA1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1F9C187-CA0E-2BC7-6341-4763B7C01868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CC5EDAF-B758-4931-A2F3-26F168B98E99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BE9E4BC-7391-944B-E750-E56C71EE9F7F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BB9B2C-776E-C0CB-5CA9-51A0FD2AB2D7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FE78267-390B-EE4A-7D74-CB1BD6999E9B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D530E8-1371-B5D6-21B3-054414A171D0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47CC8-37B0-F02C-ED11-C43153EA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91" y="1467124"/>
            <a:ext cx="9399762" cy="52410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170884" y="1120180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89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5A2F36-BD0E-BE9B-916E-952DDC096433}"/>
              </a:ext>
            </a:extLst>
          </p:cNvPr>
          <p:cNvGrpSpPr/>
          <p:nvPr/>
        </p:nvGrpSpPr>
        <p:grpSpPr>
          <a:xfrm>
            <a:off x="0" y="-10406"/>
            <a:ext cx="976184" cy="6858000"/>
            <a:chOff x="0" y="0"/>
            <a:chExt cx="976184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932C46-AF7F-1B42-3A3E-DA4180510C8E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DB30A0-CE32-A9D2-8E64-170DF1B008EE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63232C-4105-42FB-6AF8-4E1802EF07CD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8CADDF-9677-922E-B5C8-803FEDDFC1DC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B595611-134E-4D68-AD5D-83E21E2AC40A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09B9A3-11F6-C5AC-E439-CF34B77B504B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46C564F-6706-2D3B-DBAA-DCA79FAB9B53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CC41EC-BE0A-BF2B-7451-9E92F958117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E52B9E5-D5D7-EB51-5EDE-45E1552A3734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0D8F5D9-D6BE-B04A-93F4-CA98C61E9D93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D4132F-40C5-14D0-76EC-43BB486CA69C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E252DD0-1E01-A808-AC0C-C94591D95F30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5BB5A1B-A3A5-C334-3A73-2F83993CD17F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740752B-B360-07BE-C708-C2B70B0BB542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67C3DB-ABBD-49D0-42E9-B67B8AB61FEE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E6779E-3AEF-991F-0102-8153C5712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10041"/>
              </p:ext>
            </p:extLst>
          </p:nvPr>
        </p:nvGraphicFramePr>
        <p:xfrm>
          <a:off x="1694846" y="1406639"/>
          <a:ext cx="9792208" cy="3492627"/>
        </p:xfrm>
        <a:graphic>
          <a:graphicData uri="http://schemas.openxmlformats.org/drawingml/2006/table">
            <a:tbl>
              <a:tblPr/>
              <a:tblGrid>
                <a:gridCol w="1392428">
                  <a:extLst>
                    <a:ext uri="{9D8B030D-6E8A-4147-A177-3AD203B41FA5}">
                      <a16:colId xmlns:a16="http://schemas.microsoft.com/office/drawing/2014/main" val="2784924606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3402201702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1630136015"/>
                    </a:ext>
                  </a:extLst>
                </a:gridCol>
                <a:gridCol w="1679956">
                  <a:extLst>
                    <a:ext uri="{9D8B030D-6E8A-4147-A177-3AD203B41FA5}">
                      <a16:colId xmlns:a16="http://schemas.microsoft.com/office/drawing/2014/main" val="3600692761"/>
                    </a:ext>
                  </a:extLst>
                </a:gridCol>
                <a:gridCol w="2722245">
                  <a:extLst>
                    <a:ext uri="{9D8B030D-6E8A-4147-A177-3AD203B41FA5}">
                      <a16:colId xmlns:a16="http://schemas.microsoft.com/office/drawing/2014/main" val="2979401403"/>
                    </a:ext>
                  </a:extLst>
                </a:gridCol>
                <a:gridCol w="637667">
                  <a:extLst>
                    <a:ext uri="{9D8B030D-6E8A-4147-A177-3AD203B41FA5}">
                      <a16:colId xmlns:a16="http://schemas.microsoft.com/office/drawing/2014/main" val="34464010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연결페이지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우선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46119"/>
                  </a:ext>
                </a:extLst>
              </a:tr>
              <a:tr h="7043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 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&amp;TV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목록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작품 상세 페이지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회원정보 수정 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회원정보 수정 버튼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작품 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정보 수정 버튼 클릭 시 회원 정보 수정 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951376"/>
                  </a:ext>
                </a:extLst>
              </a:tr>
              <a:tr h="7043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찜목록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 목록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페이지이동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작품 상세 페이지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작품 정보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작품 클릭 시 작품 상세페이지로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404848"/>
                  </a:ext>
                </a:extLst>
              </a:tr>
              <a:tr h="13820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회원정보수정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정보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비밀번호확인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아이디와 이름은 변경 할 수 없도록 지정하여 오류 방지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탈퇴 버튼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확인 메시지 출력 후 회원 탈퇴 진행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모두 완료시에만 저장할 수 있고 아닐 시 오류메시지 출력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리셋버튼을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이용한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76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32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7CB00E-05DB-19EA-8005-85819DE07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80" y="3418594"/>
            <a:ext cx="5910057" cy="30931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2C69EA-A36F-EA46-4357-0DB2C9C27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42" y="919008"/>
            <a:ext cx="5642665" cy="30542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0AEC881-5C94-9952-99A3-C7D3B7AFE6C6}"/>
              </a:ext>
            </a:extLst>
          </p:cNvPr>
          <p:cNvGrpSpPr/>
          <p:nvPr/>
        </p:nvGrpSpPr>
        <p:grpSpPr>
          <a:xfrm>
            <a:off x="3641138" y="559085"/>
            <a:ext cx="463088" cy="463088"/>
            <a:chOff x="5878462" y="2212584"/>
            <a:chExt cx="463088" cy="46308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A804AB-925C-DF4A-4E13-803E8A0EB8CE}"/>
                </a:ext>
              </a:extLst>
            </p:cNvPr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949AF87-C192-9D6E-B630-34FAAF52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1DA5E7-D0CC-41D5-6957-B1423A9BAF85}"/>
              </a:ext>
            </a:extLst>
          </p:cNvPr>
          <p:cNvGrpSpPr/>
          <p:nvPr/>
        </p:nvGrpSpPr>
        <p:grpSpPr>
          <a:xfrm>
            <a:off x="8741968" y="3063228"/>
            <a:ext cx="463088" cy="463088"/>
            <a:chOff x="5878462" y="2212584"/>
            <a:chExt cx="463088" cy="46308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F8E87DE-CAA8-B1CE-04CF-3945E74D988B}"/>
                </a:ext>
              </a:extLst>
            </p:cNvPr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049436-2B9F-EC73-4ED1-8A0CE205D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5527D4-0239-6E13-6B8E-C5249C42EB24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6D12FB-C59F-42A8-300B-67F3E5E399FF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EEB77C4-5A70-9AE2-B425-F104F368F705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09E9CC-2767-2AA1-88D2-5CCD0270E19A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50E1CE-D3EE-ABE3-1A4D-F202D20E5A20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261A471-0F14-8717-4960-4973BF915A8D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EA75EA-3FB4-BD00-8D18-633BB3CB88BE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EBCE96-7CC9-A45E-69C3-9876AC0F00E3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5971734-EE08-4981-22AA-26D840E2168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00DCD55-25AC-84C0-1E0F-C95EC8F1DDA9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2D29F7-D869-375A-7083-4AA2440EE2D3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2887BC-2374-1687-D6F1-961CDCBADF33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DD2A687-7D29-2F68-2C0A-35E512A8176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E2B639-3E77-D74D-09B7-9A676C2EC3F3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8979B06-5619-96D9-4727-631086B52986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A5D501-5B79-CD2E-7AC4-70E0A4BD4D53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414505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5527D4-0239-6E13-6B8E-C5249C42EB24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6D12FB-C59F-42A8-300B-67F3E5E399FF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EEB77C4-5A70-9AE2-B425-F104F368F705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09E9CC-2767-2AA1-88D2-5CCD0270E19A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50E1CE-D3EE-ABE3-1A4D-F202D20E5A20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261A471-0F14-8717-4960-4973BF915A8D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EA75EA-3FB4-BD00-8D18-633BB3CB88BE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EBCE96-7CC9-A45E-69C3-9876AC0F00E3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5971734-EE08-4981-22AA-26D840E2168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00DCD55-25AC-84C0-1E0F-C95EC8F1DDA9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2D29F7-D869-375A-7083-4AA2440EE2D3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2887BC-2374-1687-D6F1-961CDCBADF33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DD2A687-7D29-2F68-2C0A-35E512A8176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E2B639-3E77-D74D-09B7-9A676C2EC3F3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8979B06-5619-96D9-4727-631086B52986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A5D501-5B79-CD2E-7AC4-70E0A4BD4D53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3A2DA9-7423-F72D-DC81-18C777D9957B}"/>
              </a:ext>
            </a:extLst>
          </p:cNvPr>
          <p:cNvGrpSpPr/>
          <p:nvPr/>
        </p:nvGrpSpPr>
        <p:grpSpPr>
          <a:xfrm>
            <a:off x="2146863" y="1279701"/>
            <a:ext cx="8746302" cy="4846301"/>
            <a:chOff x="1895193" y="1279701"/>
            <a:chExt cx="8746302" cy="48463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05A520-2832-AE4B-F7B2-95BDF492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193" y="1648015"/>
              <a:ext cx="8746302" cy="4477987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AEC881-5C94-9952-99A3-C7D3B7AFE6C6}"/>
                </a:ext>
              </a:extLst>
            </p:cNvPr>
            <p:cNvGrpSpPr/>
            <p:nvPr/>
          </p:nvGrpSpPr>
          <p:grpSpPr>
            <a:xfrm>
              <a:off x="5939721" y="1279701"/>
              <a:ext cx="463088" cy="463088"/>
              <a:chOff x="5878462" y="2212584"/>
              <a:chExt cx="463088" cy="46308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7A804AB-925C-DF4A-4E13-803E8A0EB8CE}"/>
                  </a:ext>
                </a:extLst>
              </p:cNvPr>
              <p:cNvSpPr/>
              <p:nvPr/>
            </p:nvSpPr>
            <p:spPr>
              <a:xfrm>
                <a:off x="5878462" y="2212584"/>
                <a:ext cx="463088" cy="463088"/>
              </a:xfrm>
              <a:prstGeom prst="ellipse">
                <a:avLst/>
              </a:prstGeom>
              <a:solidFill>
                <a:srgbClr val="545871"/>
              </a:solidFill>
              <a:ln>
                <a:noFill/>
              </a:ln>
              <a:effectLst>
                <a:outerShdw blurRad="177800" dist="889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u="sn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949AF87-C192-9D6E-B630-34FAAF52A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2926" y="2358057"/>
                <a:ext cx="194159" cy="17214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u="sng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84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DC86B2-0C93-4833-B133-A05109A0E075}"/>
              </a:ext>
            </a:extLst>
          </p:cNvPr>
          <p:cNvGrpSpPr/>
          <p:nvPr/>
        </p:nvGrpSpPr>
        <p:grpSpPr>
          <a:xfrm>
            <a:off x="4563312" y="2401165"/>
            <a:ext cx="4067669" cy="1140720"/>
            <a:chOff x="5905200" y="1535893"/>
            <a:chExt cx="4067669" cy="114072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905200" y="1652485"/>
              <a:ext cx="3913632" cy="1024128"/>
            </a:xfrm>
            <a:prstGeom prst="roundRect">
              <a:avLst>
                <a:gd name="adj" fmla="val 6846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 B</a:t>
              </a:r>
            </a:p>
            <a:p>
              <a:pPr lvl="3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벤치마킹 사이트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9664794" y="1535893"/>
              <a:ext cx="308075" cy="308075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B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 flipH="1">
              <a:off x="6371742" y="1949446"/>
              <a:ext cx="350410" cy="43020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4587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09D2E4-EA2E-4D5A-A17D-A59A5567D9AF}"/>
              </a:ext>
            </a:extLst>
          </p:cNvPr>
          <p:cNvGrpSpPr/>
          <p:nvPr/>
        </p:nvGrpSpPr>
        <p:grpSpPr>
          <a:xfrm>
            <a:off x="2683516" y="1143853"/>
            <a:ext cx="4067669" cy="1140720"/>
            <a:chOff x="1487014" y="1518325"/>
            <a:chExt cx="4067669" cy="114072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487014" y="1634917"/>
              <a:ext cx="3913632" cy="1024128"/>
            </a:xfrm>
            <a:prstGeom prst="roundRect">
              <a:avLst>
                <a:gd name="adj" fmla="val 6846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 A</a:t>
              </a:r>
            </a:p>
            <a:p>
              <a:pPr lvl="3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주제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246608" y="1518325"/>
              <a:ext cx="308075" cy="308075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 flipH="1">
              <a:off x="1953556" y="1931878"/>
              <a:ext cx="350410" cy="43020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4587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3168" y="703564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F7EBEB"/>
                </a:solidFill>
              </a:rPr>
              <a:t>목차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3167" y="1355391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7" name="타원 16"/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465" y="2027207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>
                <a:solidFill>
                  <a:srgbClr val="888CA6"/>
                </a:solidFill>
              </a:rPr>
              <a:t>벤치마킹 사이트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72" y="2667792"/>
            <a:ext cx="8226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>
                <a:solidFill>
                  <a:srgbClr val="888CA6"/>
                </a:solidFill>
              </a:rPr>
              <a:t>요구사항 분석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3324" y="3341278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sp>
        <p:nvSpPr>
          <p:cNvPr id="23" name="타원 22"/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5A4D2C-215F-4F8A-9D8B-6DF47E8F4D84}"/>
              </a:ext>
            </a:extLst>
          </p:cNvPr>
          <p:cNvGrpSpPr/>
          <p:nvPr/>
        </p:nvGrpSpPr>
        <p:grpSpPr>
          <a:xfrm>
            <a:off x="4563312" y="4913757"/>
            <a:ext cx="4067669" cy="1140720"/>
            <a:chOff x="5905200" y="2999106"/>
            <a:chExt cx="4067669" cy="11407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5905200" y="3115698"/>
              <a:ext cx="3913632" cy="1024128"/>
            </a:xfrm>
            <a:prstGeom prst="roundRect">
              <a:avLst>
                <a:gd name="adj" fmla="val 6846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 D</a:t>
              </a:r>
            </a:p>
            <a:p>
              <a:pPr lvl="3">
                <a:lnSpc>
                  <a:spcPct val="150000"/>
                </a:lnSpc>
              </a:pPr>
              <a:r>
                <a:rPr lang="en-US" altLang="ko-KR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MVC</a:t>
              </a: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패턴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9664794" y="2999106"/>
              <a:ext cx="308075" cy="308075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D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 flipH="1">
              <a:off x="6371742" y="3412659"/>
              <a:ext cx="350410" cy="43020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4587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BE5609-80F8-4483-B72B-BCD1EAE17810}"/>
              </a:ext>
            </a:extLst>
          </p:cNvPr>
          <p:cNvGrpSpPr/>
          <p:nvPr/>
        </p:nvGrpSpPr>
        <p:grpSpPr>
          <a:xfrm>
            <a:off x="2683516" y="3658477"/>
            <a:ext cx="4067669" cy="1140720"/>
            <a:chOff x="1487014" y="2981538"/>
            <a:chExt cx="4067669" cy="114072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487014" y="3098130"/>
              <a:ext cx="3913632" cy="1024128"/>
            </a:xfrm>
            <a:prstGeom prst="roundRect">
              <a:avLst>
                <a:gd name="adj" fmla="val 6846"/>
              </a:avLst>
            </a:prstGeom>
            <a:solidFill>
              <a:schemeClr val="bg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CONTENTS C</a:t>
              </a:r>
            </a:p>
            <a:p>
              <a:pPr lvl="3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요구사항 분석</a:t>
              </a:r>
              <a:endPara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5246608" y="2981538"/>
              <a:ext cx="308075" cy="308075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C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 flipH="1">
              <a:off x="1953556" y="3395091"/>
              <a:ext cx="350410" cy="43020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4587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8" name="모서리가 둥근 직사각형 189">
            <a:extLst>
              <a:ext uri="{FF2B5EF4-FFF2-40B4-BE49-F238E27FC236}">
                <a16:creationId xmlns:a16="http://schemas.microsoft.com/office/drawing/2014/main" id="{57917388-89B4-4F64-9E1E-18EB4D4F7E6A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b="1" dirty="0">
                <a:solidFill>
                  <a:prstClr val="white"/>
                </a:solidFill>
                <a:cs typeface="Segoe UI" panose="020B0502040204020203" pitchFamily="34" charset="0"/>
              </a:rPr>
              <a:t>		   </a:t>
            </a:r>
            <a:r>
              <a:rPr lang="ko-KR" altLang="en-US" sz="2400" b="1" dirty="0">
                <a:solidFill>
                  <a:prstClr val="white"/>
                </a:solidFill>
                <a:cs typeface="Segoe UI" panose="020B0502040204020203" pitchFamily="34" charset="0"/>
              </a:rPr>
              <a:t>목차</a:t>
            </a:r>
            <a:endParaRPr lang="en-US" altLang="ko-KR" sz="24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66B2BD4-F315-42F3-9A5F-650AE7AD10CE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7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           </a:t>
            </a:r>
            <a:r>
              <a:rPr lang="en-US" altLang="ko-KR" sz="1600" b="1" dirty="0">
                <a:solidFill>
                  <a:prstClr val="white"/>
                </a:solidFill>
                <a:cs typeface="Segoe UI" panose="020B0502040204020203" pitchFamily="34" charset="0"/>
              </a:rPr>
              <a:t>ERD 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5527D4-0239-6E13-6B8E-C5249C42EB24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6D12FB-C59F-42A8-300B-67F3E5E399FF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EEB77C4-5A70-9AE2-B425-F104F368F705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09E9CC-2767-2AA1-88D2-5CCD0270E19A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50E1CE-D3EE-ABE3-1A4D-F202D20E5A20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261A471-0F14-8717-4960-4973BF915A8D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EA75EA-3FB4-BD00-8D18-633BB3CB88BE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EBCE96-7CC9-A45E-69C3-9876AC0F00E3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5971734-EE08-4981-22AA-26D840E2168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888CA6"/>
                  </a:solidFill>
                </a:rPr>
                <a:t>요구사항 분석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00DCD55-25AC-84C0-1E0F-C95EC8F1DDA9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2D29F7-D869-375A-7083-4AA2440EE2D3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2887BC-2374-1687-D6F1-961CDCBADF33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DD2A687-7D29-2F68-2C0A-35E512A8176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E2B639-3E77-D74D-09B7-9A676C2EC3F3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8979B06-5619-96D9-4727-631086B52986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A5D501-5B79-CD2E-7AC4-70E0A4BD4D53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MVC </a:t>
            </a:r>
            <a:r>
              <a:rPr lang="ko-KR" altLang="en-US" sz="800" dirty="0">
                <a:solidFill>
                  <a:srgbClr val="F7EBEB"/>
                </a:solidFill>
              </a:rPr>
              <a:t>패턴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75CAA0-5082-FB9D-DA54-D25D6B579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3" y="1363297"/>
            <a:ext cx="7098984" cy="47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</a:t>
            </a:r>
            <a:r>
              <a:rPr lang="en-US" altLang="ko-KR" sz="1600" b="1" dirty="0">
                <a:solidFill>
                  <a:prstClr val="white"/>
                </a:solidFill>
                <a:cs typeface="Segoe UI" panose="020B0502040204020203" pitchFamily="34" charset="0"/>
              </a:rPr>
              <a:t>MVC </a:t>
            </a:r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패턴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5527D4-0239-6E13-6B8E-C5249C42EB24}"/>
              </a:ext>
            </a:extLst>
          </p:cNvPr>
          <p:cNvGrpSpPr/>
          <p:nvPr/>
        </p:nvGrpSpPr>
        <p:grpSpPr>
          <a:xfrm>
            <a:off x="0" y="0"/>
            <a:ext cx="976184" cy="6858000"/>
            <a:chOff x="0" y="0"/>
            <a:chExt cx="976184" cy="6858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6D12FB-C59F-42A8-300B-67F3E5E399FF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EEB77C4-5A70-9AE2-B425-F104F368F705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09E9CC-2767-2AA1-88D2-5CCD0270E19A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50E1CE-D3EE-ABE3-1A4D-F202D20E5A20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261A471-0F14-8717-4960-4973BF915A8D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EA75EA-3FB4-BD00-8D18-633BB3CB88BE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EBCE96-7CC9-A45E-69C3-9876AC0F00E3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5971734-EE08-4981-22AA-26D840E2168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888CA6"/>
                  </a:solidFill>
                </a:rPr>
                <a:t>요구사항 분석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00DCD55-25AC-84C0-1E0F-C95EC8F1DDA9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2D29F7-D869-375A-7083-4AA2440EE2D3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32887BC-2374-1687-D6F1-961CDCBADF33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DD2A687-7D29-2F68-2C0A-35E512A8176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E2B639-3E77-D74D-09B7-9A676C2EC3F3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8979B06-5619-96D9-4727-631086B52986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A5D501-5B79-CD2E-7AC4-70E0A4BD4D53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MVC </a:t>
            </a:r>
            <a:r>
              <a:rPr lang="ko-KR" altLang="en-US" sz="800" dirty="0">
                <a:solidFill>
                  <a:srgbClr val="F7EBEB"/>
                </a:solidFill>
              </a:rPr>
              <a:t>패턴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54582-0439-0242-51FA-B83D4908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28" y="1097859"/>
            <a:ext cx="2997999" cy="5578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4ECE3-E164-8DC9-13DE-88F1EDD0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91" y="1198969"/>
            <a:ext cx="2585471" cy="495451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23B9EB2-B8E5-23CF-D19C-A3929B38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57" y="2719528"/>
            <a:ext cx="4372659" cy="188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7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F77279-6BAC-EEDD-4D05-6DF09241D185}"/>
              </a:ext>
            </a:extLst>
          </p:cNvPr>
          <p:cNvGrpSpPr/>
          <p:nvPr/>
        </p:nvGrpSpPr>
        <p:grpSpPr>
          <a:xfrm>
            <a:off x="2000250" y="1597196"/>
            <a:ext cx="8191500" cy="3240543"/>
            <a:chOff x="2019300" y="2358057"/>
            <a:chExt cx="8191500" cy="324054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2019300" y="5562600"/>
              <a:ext cx="8191500" cy="36000"/>
            </a:xfrm>
            <a:prstGeom prst="roundRect">
              <a:avLst>
                <a:gd name="adj" fmla="val 0"/>
              </a:avLst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888CA6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90108" y="3199599"/>
              <a:ext cx="7215953" cy="190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감사합니다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2" name="모서리가 둥근 직사각형 35">
              <a:extLst>
                <a:ext uri="{FF2B5EF4-FFF2-40B4-BE49-F238E27FC236}">
                  <a16:creationId xmlns:a16="http://schemas.microsoft.com/office/drawing/2014/main" id="{357972D8-FB47-CE6E-BA54-C0FB21A08D77}"/>
                </a:ext>
              </a:extLst>
            </p:cNvPr>
            <p:cNvSpPr/>
            <p:nvPr/>
          </p:nvSpPr>
          <p:spPr>
            <a:xfrm>
              <a:off x="2019300" y="2703427"/>
              <a:ext cx="8191500" cy="36000"/>
            </a:xfrm>
            <a:prstGeom prst="roundRect">
              <a:avLst>
                <a:gd name="adj" fmla="val 0"/>
              </a:avLst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888C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7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2019300" y="2455522"/>
            <a:ext cx="8191500" cy="310707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9300" y="5562600"/>
            <a:ext cx="8191500" cy="36000"/>
          </a:xfrm>
          <a:prstGeom prst="roundRect">
            <a:avLst>
              <a:gd name="adj" fmla="val 0"/>
            </a:avLst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888CA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17199" y="3087296"/>
            <a:ext cx="4813682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영화와 미디어의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정보 제공과 랭킹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평점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등 여러 부수 적인 내용을 제공하며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더 나아가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영화와 미디어에 관하여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간의 소통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기반으로 하여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커뮤니티를 형성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을 목표로 하는 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웹사이트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입니다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5878462" y="2212584"/>
            <a:ext cx="463088" cy="463088"/>
          </a:xfrm>
          <a:prstGeom prst="ellipse">
            <a:avLst/>
          </a:prstGeom>
          <a:solidFill>
            <a:srgbClr val="545871"/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F9C6CAD4-FFBF-41DD-B05E-177748E5C761}"/>
              </a:ext>
            </a:extLst>
          </p:cNvPr>
          <p:cNvSpPr>
            <a:spLocks/>
          </p:cNvSpPr>
          <p:nvPr/>
        </p:nvSpPr>
        <p:spPr bwMode="auto">
          <a:xfrm>
            <a:off x="6012926" y="2358057"/>
            <a:ext cx="194159" cy="17214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F7EBEB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3149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>
                <a:solidFill>
                  <a:srgbClr val="888CA6"/>
                </a:solidFill>
              </a:rPr>
              <a:t>벤치마킹 사이트</a:t>
            </a:r>
            <a:endParaRPr lang="ko-KR" altLang="en-US" sz="800" b="1" dirty="0">
              <a:solidFill>
                <a:srgbClr val="888CA6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58150" y="2679388"/>
            <a:ext cx="8226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>
                <a:solidFill>
                  <a:srgbClr val="888CA6"/>
                </a:solidFill>
              </a:rPr>
              <a:t>요구사항 분석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74367" y="3328701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925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b="1" dirty="0">
                <a:solidFill>
                  <a:prstClr val="white"/>
                </a:solidFill>
                <a:cs typeface="Segoe UI" panose="020B0502040204020203" pitchFamily="34" charset="0"/>
              </a:rPr>
              <a:t>		   </a:t>
            </a:r>
            <a:r>
              <a:rPr lang="ko-KR" altLang="en-US" sz="2400" b="1" dirty="0">
                <a:solidFill>
                  <a:prstClr val="white"/>
                </a:solidFill>
                <a:cs typeface="Segoe UI" panose="020B0502040204020203" pitchFamily="34" charset="0"/>
              </a:rPr>
              <a:t>주제</a:t>
            </a:r>
            <a:endParaRPr lang="en-US" altLang="ko-KR" sz="24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325E1D-96FB-4EBD-B3F4-93CF7079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24" y="2970106"/>
            <a:ext cx="2983850" cy="20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5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F7EBEB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76760" y="2676520"/>
            <a:ext cx="8226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>
                <a:solidFill>
                  <a:srgbClr val="888CA6"/>
                </a:solidFill>
              </a:rPr>
              <a:t>요구사항 분석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81756" y="3336914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벤치마킹 사이트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ED2DF4-793A-4E3F-AC8A-E2D883A9AD3C}"/>
              </a:ext>
            </a:extLst>
          </p:cNvPr>
          <p:cNvGrpSpPr/>
          <p:nvPr/>
        </p:nvGrpSpPr>
        <p:grpSpPr>
          <a:xfrm>
            <a:off x="3664515" y="1727468"/>
            <a:ext cx="5715000" cy="3382252"/>
            <a:chOff x="3556134" y="1759574"/>
            <a:chExt cx="5715000" cy="33822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3BDB29B-BFA3-4A03-9F49-AFAD12BD3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134" y="2046201"/>
              <a:ext cx="5715000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F84C073-A313-4735-8434-B615E1393B46}"/>
                </a:ext>
              </a:extLst>
            </p:cNvPr>
            <p:cNvGrpSpPr/>
            <p:nvPr/>
          </p:nvGrpSpPr>
          <p:grpSpPr>
            <a:xfrm>
              <a:off x="6182090" y="1759574"/>
              <a:ext cx="463088" cy="463088"/>
              <a:chOff x="5878462" y="2212584"/>
              <a:chExt cx="463088" cy="463088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5878462" y="2212584"/>
                <a:ext cx="463088" cy="463088"/>
              </a:xfrm>
              <a:prstGeom prst="ellipse">
                <a:avLst/>
              </a:prstGeom>
              <a:solidFill>
                <a:srgbClr val="545871"/>
              </a:solidFill>
              <a:ln>
                <a:noFill/>
              </a:ln>
              <a:effectLst>
                <a:outerShdw blurRad="177800" dist="88900" dir="2700000" sx="98000" sy="9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F9C6CAD4-FFBF-41DD-B05E-177748E5C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2926" y="2358057"/>
                <a:ext cx="194159" cy="172142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575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3E6A8A-9444-355B-E78B-46F0DADF8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1326"/>
              </p:ext>
            </p:extLst>
          </p:nvPr>
        </p:nvGraphicFramePr>
        <p:xfrm>
          <a:off x="1560352" y="1185277"/>
          <a:ext cx="10279757" cy="5657430"/>
        </p:xfrm>
        <a:graphic>
          <a:graphicData uri="http://schemas.openxmlformats.org/drawingml/2006/table">
            <a:tbl>
              <a:tblPr/>
              <a:tblGrid>
                <a:gridCol w="1143784">
                  <a:extLst>
                    <a:ext uri="{9D8B030D-6E8A-4147-A177-3AD203B41FA5}">
                      <a16:colId xmlns:a16="http://schemas.microsoft.com/office/drawing/2014/main" val="1271454264"/>
                    </a:ext>
                  </a:extLst>
                </a:gridCol>
                <a:gridCol w="1379967">
                  <a:extLst>
                    <a:ext uri="{9D8B030D-6E8A-4147-A177-3AD203B41FA5}">
                      <a16:colId xmlns:a16="http://schemas.microsoft.com/office/drawing/2014/main" val="666763506"/>
                    </a:ext>
                  </a:extLst>
                </a:gridCol>
                <a:gridCol w="1379967">
                  <a:extLst>
                    <a:ext uri="{9D8B030D-6E8A-4147-A177-3AD203B41FA5}">
                      <a16:colId xmlns:a16="http://schemas.microsoft.com/office/drawing/2014/main" val="3546473063"/>
                    </a:ext>
                  </a:extLst>
                </a:gridCol>
                <a:gridCol w="1379967">
                  <a:extLst>
                    <a:ext uri="{9D8B030D-6E8A-4147-A177-3AD203B41FA5}">
                      <a16:colId xmlns:a16="http://schemas.microsoft.com/office/drawing/2014/main" val="3829629126"/>
                    </a:ext>
                  </a:extLst>
                </a:gridCol>
                <a:gridCol w="2236136">
                  <a:extLst>
                    <a:ext uri="{9D8B030D-6E8A-4147-A177-3AD203B41FA5}">
                      <a16:colId xmlns:a16="http://schemas.microsoft.com/office/drawing/2014/main" val="4124972663"/>
                    </a:ext>
                  </a:extLst>
                </a:gridCol>
                <a:gridCol w="2236136">
                  <a:extLst>
                    <a:ext uri="{9D8B030D-6E8A-4147-A177-3AD203B41FA5}">
                      <a16:colId xmlns:a16="http://schemas.microsoft.com/office/drawing/2014/main" val="1858452692"/>
                    </a:ext>
                  </a:extLst>
                </a:gridCol>
                <a:gridCol w="523800">
                  <a:extLst>
                    <a:ext uri="{9D8B030D-6E8A-4147-A177-3AD203B41FA5}">
                      <a16:colId xmlns:a16="http://schemas.microsoft.com/office/drawing/2014/main" val="2685238357"/>
                    </a:ext>
                  </a:extLst>
                </a:gridCol>
              </a:tblGrid>
              <a:tr h="4882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연결페이지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동작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우선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순위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03141"/>
                  </a:ext>
                </a:extLst>
              </a:tr>
              <a:tr h="730478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헤더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-TV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연결페이지별 링크 버튼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링크 버튼 클릭 시 해당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516170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버튼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버튼 클릭 시 로그인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854153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버튼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버튼 클릭 시 회원가입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503386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버튼 클릭 시 로그아웃 후 메인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9000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회원정보수정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찜 목록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 버튼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마이페이지 버튼 클릭 시 마이페이지로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89809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Crawling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영화와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페이지 업데이트를 위한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버튼 클릭 시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진행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38751"/>
                  </a:ext>
                </a:extLst>
              </a:tr>
              <a:tr h="4882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 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 버튼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검색 내용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 제목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+@)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일부 검색 시 검색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51640"/>
                  </a:ext>
                </a:extLst>
              </a:tr>
              <a:tr h="9132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박스 오피스 순위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영화 상세 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포스터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제작년도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평점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예매순위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영화 상세페이지로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525023"/>
                  </a:ext>
                </a:extLst>
              </a:tr>
              <a:tr h="4882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인기 순위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페이지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제작년도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페이지로 이동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36070" marR="36070" marT="9972" marB="9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83054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09F4952-B527-D17D-E045-41A3406EB483}"/>
              </a:ext>
            </a:extLst>
          </p:cNvPr>
          <p:cNvGrpSpPr/>
          <p:nvPr/>
        </p:nvGrpSpPr>
        <p:grpSpPr>
          <a:xfrm>
            <a:off x="-17351" y="-15293"/>
            <a:ext cx="976184" cy="6858000"/>
            <a:chOff x="0" y="0"/>
            <a:chExt cx="976184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C8FFB1-BB7B-26B3-95A7-2DBE5BFB3504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3428CCC-2BB1-25E3-D007-D33FACC69D81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C4E0D38-DAA0-0726-F786-DEF1144CF7CE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FDD690-06EE-B079-80AE-E9A8A743763B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DA667BD-DE9D-44B9-7304-0317182A6A3F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5D0115-75CD-04FA-556B-67A9CC200450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DB43741-1EFA-8986-CFFC-081DE6E2C857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3817328-61B5-7FE6-7F65-72BCE0BD94E1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AFA9F4F-A91A-ECC4-137A-EDA4A6224352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3FAE050-C3DE-EEEF-82AC-360D975C2A8E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389938-2C97-E1AE-BC29-29901920148F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B26CF04-7FB5-6D81-4041-1D9357D79A8D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3110095-08FC-3980-B7ED-85CD739803C6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22B04CB-C5C5-AFA9-E51A-56189E6F7095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C4469B-B302-3DCD-93BC-305C4DEC7024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185322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D4DDED-BC02-8870-F6B7-27161C33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41" y="1297420"/>
            <a:ext cx="10207239" cy="48820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096000" y="921688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652170-E02D-9907-13C0-C81DB1D4F9F9}"/>
              </a:ext>
            </a:extLst>
          </p:cNvPr>
          <p:cNvGrpSpPr/>
          <p:nvPr/>
        </p:nvGrpSpPr>
        <p:grpSpPr>
          <a:xfrm>
            <a:off x="-9260" y="0"/>
            <a:ext cx="986601" cy="6858000"/>
            <a:chOff x="-35883" y="0"/>
            <a:chExt cx="986601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A65E45-5D90-7B8C-8657-B5B6838C5001}"/>
                </a:ext>
              </a:extLst>
            </p:cNvPr>
            <p:cNvSpPr/>
            <p:nvPr/>
          </p:nvSpPr>
          <p:spPr>
            <a:xfrm>
              <a:off x="-35883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88AE799-7C96-DE05-431F-C2E61F1E407C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B349EA-41D1-4EE0-34EB-33AA6B645C1D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9A709B-26AC-6932-C01E-8E360A36AE54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DB8F218-99B4-FFD7-7DA4-10082FF38B15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6B575B-C17B-7A6C-359D-06AA6071BDC0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BF193AF-FB17-30D7-15E9-19EACB22590C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3139FA-227F-25D7-67F6-D44DEE8C8CCA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576D0FA-D521-A1B8-9950-68B13CC7809B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4B44DDB-2759-0C70-5F29-4E7B57A4339F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9A0FAE2-636B-90F7-2505-A327CBC8C81E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E92E83-5E3C-5D3F-C9E4-3A998565A827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80D7EE0-F3C6-8CAB-B424-16F4E872163F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FC4BA0B-A5C7-F832-F609-3B3DE3C384F9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BDC1E2-AF1B-A1FF-A25B-1D95F4BCB761}"/>
              </a:ext>
            </a:extLst>
          </p:cNvPr>
          <p:cNvSpPr/>
          <p:nvPr/>
        </p:nvSpPr>
        <p:spPr>
          <a:xfrm>
            <a:off x="195314" y="3328261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79608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4" name="그림 3" descr="텍스트, 스크린샷, 다른, 여러개이(가) 표시된 사진&#10;&#10;자동 생성된 설명">
            <a:extLst>
              <a:ext uri="{FF2B5EF4-FFF2-40B4-BE49-F238E27FC236}">
                <a16:creationId xmlns:a16="http://schemas.microsoft.com/office/drawing/2014/main" id="{106B12F2-447F-4797-0D5E-133071FE2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89" y="1304645"/>
            <a:ext cx="10030398" cy="51038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6096000" y="921688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EF7D4A-56E8-5F59-6914-3490CBE57FE7}"/>
              </a:ext>
            </a:extLst>
          </p:cNvPr>
          <p:cNvGrpSpPr/>
          <p:nvPr/>
        </p:nvGrpSpPr>
        <p:grpSpPr>
          <a:xfrm>
            <a:off x="0" y="-10406"/>
            <a:ext cx="976184" cy="6858000"/>
            <a:chOff x="0" y="0"/>
            <a:chExt cx="976184" cy="685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FDB5311-A52C-DE10-0006-E3A40802BB06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253DF18-8FC5-EB08-2360-F435C525F86D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A2E8603-582A-FB49-5FBE-738EF7FA81B0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C94A90-44E8-6E0F-8D98-DAE558087AF4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48B0ADA-0AEF-49F1-2063-56B0CC651799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EB2548F-B679-DD36-6D0D-69F1B4014541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2359DBD-4CD5-ADC7-6427-85174594C97E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22CF71A-90F6-E54E-745B-65A328D8CBD5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4B7D2D5-4044-52C6-59C2-64450CDB3EBF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BF3D703-F2AD-D21B-EAE1-55DF0427ED78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EBBA7D-1C72-C63B-90F3-7FE22715739A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3381C2C-8C1A-65F9-79DD-6FABBF8EF93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93083A6-34CF-2DB6-C75D-A47123C087AA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2C5F19E-3854-CD70-FA25-B1CFC57FD6E2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960F207-9A31-BB81-9904-2A64CC89CD1E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4093520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F8F83F-01C0-2857-FF26-152BE02D2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66307"/>
              </p:ext>
            </p:extLst>
          </p:nvPr>
        </p:nvGraphicFramePr>
        <p:xfrm>
          <a:off x="1719742" y="1198969"/>
          <a:ext cx="10058436" cy="5310887"/>
        </p:xfrm>
        <a:graphic>
          <a:graphicData uri="http://schemas.openxmlformats.org/drawingml/2006/table">
            <a:tbl>
              <a:tblPr/>
              <a:tblGrid>
                <a:gridCol w="1519303">
                  <a:extLst>
                    <a:ext uri="{9D8B030D-6E8A-4147-A177-3AD203B41FA5}">
                      <a16:colId xmlns:a16="http://schemas.microsoft.com/office/drawing/2014/main" val="4281550612"/>
                    </a:ext>
                  </a:extLst>
                </a:gridCol>
                <a:gridCol w="1519303">
                  <a:extLst>
                    <a:ext uri="{9D8B030D-6E8A-4147-A177-3AD203B41FA5}">
                      <a16:colId xmlns:a16="http://schemas.microsoft.com/office/drawing/2014/main" val="1939612953"/>
                    </a:ext>
                  </a:extLst>
                </a:gridCol>
                <a:gridCol w="1519303">
                  <a:extLst>
                    <a:ext uri="{9D8B030D-6E8A-4147-A177-3AD203B41FA5}">
                      <a16:colId xmlns:a16="http://schemas.microsoft.com/office/drawing/2014/main" val="3794668863"/>
                    </a:ext>
                  </a:extLst>
                </a:gridCol>
                <a:gridCol w="2461920">
                  <a:extLst>
                    <a:ext uri="{9D8B030D-6E8A-4147-A177-3AD203B41FA5}">
                      <a16:colId xmlns:a16="http://schemas.microsoft.com/office/drawing/2014/main" val="3945925060"/>
                    </a:ext>
                  </a:extLst>
                </a:gridCol>
                <a:gridCol w="2461920">
                  <a:extLst>
                    <a:ext uri="{9D8B030D-6E8A-4147-A177-3AD203B41FA5}">
                      <a16:colId xmlns:a16="http://schemas.microsoft.com/office/drawing/2014/main" val="2519433954"/>
                    </a:ext>
                  </a:extLst>
                </a:gridCol>
                <a:gridCol w="576687">
                  <a:extLst>
                    <a:ext uri="{9D8B030D-6E8A-4147-A177-3AD203B41FA5}">
                      <a16:colId xmlns:a16="http://schemas.microsoft.com/office/drawing/2014/main" val="3704295705"/>
                    </a:ext>
                  </a:extLst>
                </a:gridCol>
              </a:tblGrid>
              <a:tr h="6230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연결페이지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요소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동작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우선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순위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229777"/>
                  </a:ext>
                </a:extLst>
              </a:tr>
              <a:tr h="867320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등록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등록 페이지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업로드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되어 있지 않으면 게시판 작성 버튼 비활성화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업로드 버튼을 통해 파일을 업로드 할 수 있다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(5mb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423848"/>
                  </a:ext>
                </a:extLst>
              </a:tr>
              <a:tr h="623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 검색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 내용 검색창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글쓴이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검색 시 검색 후 출력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236126"/>
                  </a:ext>
                </a:extLst>
              </a:tr>
              <a:tr h="1949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상세보기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게시글 상세 페이지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수정 버튼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삭제 버튼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리스트 버튼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댓글 등록 버튼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 글 상세 내용 출력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버튼 클릭 시 작성 유저 일치 확인 후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수정 페이지로 이동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 버튼 클릭 시 작성 유저 일치 확인 후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삭제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리스트 버튼 클릭 시 게시글 리스트로 이동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코멘트 작성 후 버튼 클릭 시 댓글 작성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690567"/>
                  </a:ext>
                </a:extLst>
              </a:tr>
              <a:tr h="623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수정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게시글 수정 페이지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제목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작성한 게시글 수정 할 수 있으며 작성 후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게시판 으로 이동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37423"/>
                  </a:ext>
                </a:extLst>
              </a:tr>
              <a:tr h="6251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자유게시판과 동일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자유게시판과 동일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자유게시판과 동일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자유게시판과 동일 하나 답글은 관리자만 작성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47100" marR="47100" marT="13022" marB="1302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127799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1158226-0D6A-BC35-E7A0-BF2B571BCDFD}"/>
              </a:ext>
            </a:extLst>
          </p:cNvPr>
          <p:cNvGrpSpPr/>
          <p:nvPr/>
        </p:nvGrpSpPr>
        <p:grpSpPr>
          <a:xfrm>
            <a:off x="3425" y="0"/>
            <a:ext cx="976184" cy="6858000"/>
            <a:chOff x="0" y="0"/>
            <a:chExt cx="976184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5D16B9-6010-A21A-9A39-152972FD76E9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AC4256-EF2C-88C6-6512-FB02EE304B0A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833DFD-0CEC-5BFF-55AB-0EEFA3C038BD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89EA91-F391-E32E-423A-014C55EF3852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5FD43D-10AD-8699-9B34-D580A3AB81CF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5E2969-FBC2-27D8-E12E-A2AE1C32DE2A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F24A4A-20E3-ACA6-FDE4-E463352E8D1B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79DB42-C69F-5AB5-64D8-6A215EEEF6DD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28A6BF9-11A6-87F6-25A6-512870BE21E2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9297C62-CD72-253B-B1F2-3911EE25CE54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BEEE3F9-41AD-1601-0396-7619ADC2490D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E83DB26-A65C-02B1-8CED-38CB8DA7D953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9C1AEC0-E219-E668-56AB-D79407FDE4E2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CA4B5E2-ED95-C3AA-3D03-F629A1C3B961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799B18-E478-722B-1439-D31DA842D3D4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308423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A5858A-3621-49A0-89DB-A09245DFCAB9}"/>
              </a:ext>
            </a:extLst>
          </p:cNvPr>
          <p:cNvSpPr/>
          <p:nvPr/>
        </p:nvSpPr>
        <p:spPr>
          <a:xfrm>
            <a:off x="0" y="0"/>
            <a:ext cx="976184" cy="6858000"/>
          </a:xfrm>
          <a:prstGeom prst="rect">
            <a:avLst/>
          </a:prstGeom>
          <a:solidFill>
            <a:srgbClr val="54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4CDB54-9B07-4A73-A9B2-6F32405E37C6}"/>
              </a:ext>
            </a:extLst>
          </p:cNvPr>
          <p:cNvSpPr/>
          <p:nvPr/>
        </p:nvSpPr>
        <p:spPr>
          <a:xfrm>
            <a:off x="413820" y="1131156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1A96F-5EB0-414B-B64E-1C0D42A401E0}"/>
              </a:ext>
            </a:extLst>
          </p:cNvPr>
          <p:cNvSpPr/>
          <p:nvPr/>
        </p:nvSpPr>
        <p:spPr>
          <a:xfrm>
            <a:off x="293167" y="703564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357C91-AF40-4CB5-A5EC-A59755851B71}"/>
              </a:ext>
            </a:extLst>
          </p:cNvPr>
          <p:cNvSpPr/>
          <p:nvPr/>
        </p:nvSpPr>
        <p:spPr>
          <a:xfrm>
            <a:off x="293167" y="1355391"/>
            <a:ext cx="3898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dirty="0">
                <a:solidFill>
                  <a:srgbClr val="888CA6"/>
                </a:solidFill>
              </a:rPr>
              <a:t>주제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A06F2-07E2-4409-A2AC-2957B9CE9795}"/>
              </a:ext>
            </a:extLst>
          </p:cNvPr>
          <p:cNvSpPr/>
          <p:nvPr/>
        </p:nvSpPr>
        <p:spPr>
          <a:xfrm>
            <a:off x="413820" y="1782983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B5F81F-729D-474B-A0C2-97AB7E049F7E}"/>
              </a:ext>
            </a:extLst>
          </p:cNvPr>
          <p:cNvSpPr/>
          <p:nvPr/>
        </p:nvSpPr>
        <p:spPr>
          <a:xfrm>
            <a:off x="25465" y="2007218"/>
            <a:ext cx="9252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solidFill>
                  <a:srgbClr val="888CA6"/>
                </a:solidFill>
              </a:rPr>
              <a:t>벤치마킹 사이트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527C27-DE48-41F6-BE51-AB22A95340A1}"/>
              </a:ext>
            </a:extLst>
          </p:cNvPr>
          <p:cNvSpPr/>
          <p:nvPr/>
        </p:nvSpPr>
        <p:spPr>
          <a:xfrm>
            <a:off x="413820" y="2434810"/>
            <a:ext cx="148545" cy="148545"/>
          </a:xfrm>
          <a:prstGeom prst="ellipse">
            <a:avLst/>
          </a:prstGeom>
          <a:solidFill>
            <a:srgbClr val="F7EB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3F209C-E74B-43C4-B278-5313D48D8813}"/>
              </a:ext>
            </a:extLst>
          </p:cNvPr>
          <p:cNvSpPr/>
          <p:nvPr/>
        </p:nvSpPr>
        <p:spPr>
          <a:xfrm>
            <a:off x="163324" y="2659045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7EBEB"/>
                </a:solidFill>
              </a:rPr>
              <a:t>CONTENT</a:t>
            </a:r>
            <a:endParaRPr lang="ko-KR" altLang="en-US" sz="800" dirty="0">
              <a:solidFill>
                <a:srgbClr val="F7EBEB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155B29-2402-4A56-ADF6-7B31AEA6F42D}"/>
              </a:ext>
            </a:extLst>
          </p:cNvPr>
          <p:cNvSpPr/>
          <p:nvPr/>
        </p:nvSpPr>
        <p:spPr>
          <a:xfrm>
            <a:off x="413820" y="3086637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E90DC7-4853-43BA-8BE6-404CC1265BEF}"/>
              </a:ext>
            </a:extLst>
          </p:cNvPr>
          <p:cNvSpPr/>
          <p:nvPr/>
        </p:nvSpPr>
        <p:spPr>
          <a:xfrm>
            <a:off x="163324" y="3310872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BF216F-C43C-4971-8FF4-42613F7DE246}"/>
              </a:ext>
            </a:extLst>
          </p:cNvPr>
          <p:cNvSpPr/>
          <p:nvPr/>
        </p:nvSpPr>
        <p:spPr>
          <a:xfrm>
            <a:off x="413820" y="3738464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5A4B57-A048-45A7-A261-5D55D50C51D7}"/>
              </a:ext>
            </a:extLst>
          </p:cNvPr>
          <p:cNvSpPr/>
          <p:nvPr/>
        </p:nvSpPr>
        <p:spPr>
          <a:xfrm>
            <a:off x="163324" y="3962699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557873-0829-44C2-BEF4-62921A1C871E}"/>
              </a:ext>
            </a:extLst>
          </p:cNvPr>
          <p:cNvSpPr/>
          <p:nvPr/>
        </p:nvSpPr>
        <p:spPr>
          <a:xfrm>
            <a:off x="413820" y="4390291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5355D9-E507-4C17-A924-DBDAAC3FBBF9}"/>
              </a:ext>
            </a:extLst>
          </p:cNvPr>
          <p:cNvSpPr/>
          <p:nvPr/>
        </p:nvSpPr>
        <p:spPr>
          <a:xfrm>
            <a:off x="163324" y="4614526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CONTENT</a:t>
            </a:r>
            <a:endParaRPr lang="ko-KR" altLang="en-US" sz="800" dirty="0">
              <a:solidFill>
                <a:srgbClr val="888CA6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6184BE-166F-4624-8192-D39D9C083487}"/>
              </a:ext>
            </a:extLst>
          </p:cNvPr>
          <p:cNvSpPr/>
          <p:nvPr/>
        </p:nvSpPr>
        <p:spPr>
          <a:xfrm>
            <a:off x="413820" y="479329"/>
            <a:ext cx="148545" cy="148545"/>
          </a:xfrm>
          <a:prstGeom prst="ellipse">
            <a:avLst/>
          </a:prstGeom>
          <a:solidFill>
            <a:srgbClr val="888CA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54587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C046D-970C-457D-A7CE-AF561DFF1944}"/>
              </a:ext>
            </a:extLst>
          </p:cNvPr>
          <p:cNvSpPr/>
          <p:nvPr/>
        </p:nvSpPr>
        <p:spPr>
          <a:xfrm>
            <a:off x="1487014" y="163986"/>
            <a:ext cx="5518159" cy="65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>
                <a:solidFill>
                  <a:srgbClr val="545871"/>
                </a:solidFill>
              </a:rPr>
              <a:t>2</a:t>
            </a:r>
            <a:r>
              <a:rPr lang="ko-KR" altLang="en-US" i="1" kern="0" dirty="0">
                <a:solidFill>
                  <a:srgbClr val="545871"/>
                </a:solidFill>
              </a:rPr>
              <a:t>조 프로젝트</a:t>
            </a:r>
            <a:endParaRPr lang="en-US" altLang="ko-KR" sz="2400" b="1" i="1" kern="0" dirty="0">
              <a:solidFill>
                <a:srgbClr val="545871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700" kern="0" dirty="0">
                <a:solidFill>
                  <a:srgbClr val="545871"/>
                </a:solidFill>
              </a:rPr>
              <a:t>JSP</a:t>
            </a:r>
            <a:r>
              <a:rPr lang="ko-KR" altLang="en-US" sz="700" kern="0" dirty="0">
                <a:solidFill>
                  <a:srgbClr val="545871"/>
                </a:solidFill>
              </a:rPr>
              <a:t>를 활용한 </a:t>
            </a:r>
            <a:r>
              <a:rPr lang="en-US" altLang="ko-KR" sz="700" kern="0" dirty="0">
                <a:solidFill>
                  <a:srgbClr val="545871"/>
                </a:solidFill>
              </a:rPr>
              <a:t>MVC</a:t>
            </a:r>
            <a:r>
              <a:rPr lang="ko-KR" altLang="en-US" sz="700" kern="0" dirty="0">
                <a:solidFill>
                  <a:srgbClr val="545871"/>
                </a:solidFill>
              </a:rPr>
              <a:t>패턴의 구현</a:t>
            </a:r>
            <a:endParaRPr lang="ko-KR" altLang="en-US" sz="4000" kern="0" dirty="0">
              <a:solidFill>
                <a:srgbClr val="545871"/>
              </a:solidFill>
            </a:endParaRPr>
          </a:p>
        </p:txBody>
      </p:sp>
      <p:sp>
        <p:nvSpPr>
          <p:cNvPr id="30" name="모서리가 둥근 직사각형 189">
            <a:extLst>
              <a:ext uri="{FF2B5EF4-FFF2-40B4-BE49-F238E27FC236}">
                <a16:creationId xmlns:a16="http://schemas.microsoft.com/office/drawing/2014/main" id="{D9A98C4B-12E5-417E-9190-E60F1E9AECEE}"/>
              </a:ext>
            </a:extLst>
          </p:cNvPr>
          <p:cNvSpPr/>
          <p:nvPr/>
        </p:nvSpPr>
        <p:spPr>
          <a:xfrm>
            <a:off x="8054045" y="479329"/>
            <a:ext cx="2650941" cy="521492"/>
          </a:xfrm>
          <a:prstGeom prst="roundRect">
            <a:avLst>
              <a:gd name="adj" fmla="val 50000"/>
            </a:avLst>
          </a:prstGeom>
          <a:solidFill>
            <a:srgbClr val="54587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600" b="1" dirty="0">
                <a:solidFill>
                  <a:prstClr val="white"/>
                </a:solidFill>
                <a:cs typeface="Segoe UI" panose="020B0502040204020203" pitchFamily="34" charset="0"/>
              </a:rPr>
              <a:t>                  요구사항 분석 </a:t>
            </a:r>
            <a:endParaRPr lang="en-US" altLang="ko-KR" sz="1600" b="1" dirty="0">
              <a:solidFill>
                <a:prstClr val="white"/>
              </a:solidFill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5ECABF9-7DAB-47C2-ACCB-095C2ECD4FB4}"/>
              </a:ext>
            </a:extLst>
          </p:cNvPr>
          <p:cNvSpPr/>
          <p:nvPr/>
        </p:nvSpPr>
        <p:spPr>
          <a:xfrm>
            <a:off x="7695357" y="97089"/>
            <a:ext cx="1046611" cy="1046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CBD9C-A4E6-8BE5-4958-BF3855A76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0" y="1427452"/>
            <a:ext cx="5726322" cy="29143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4C073-A313-4735-8434-B615E1393B46}"/>
              </a:ext>
            </a:extLst>
          </p:cNvPr>
          <p:cNvGrpSpPr/>
          <p:nvPr/>
        </p:nvGrpSpPr>
        <p:grpSpPr>
          <a:xfrm>
            <a:off x="3641138" y="1048157"/>
            <a:ext cx="463088" cy="463088"/>
            <a:chOff x="5878462" y="2212584"/>
            <a:chExt cx="463088" cy="463088"/>
          </a:xfrm>
        </p:grpSpPr>
        <p:sp>
          <p:nvSpPr>
            <p:cNvPr id="59" name="타원 58"/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9C6CAD4-FFBF-41DD-B05E-177748E5C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81494B-35B5-FFDD-6AEE-0872C2064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02" y="1421441"/>
            <a:ext cx="5052825" cy="29060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30F27B-399D-1F96-AF49-F54273219429}"/>
              </a:ext>
            </a:extLst>
          </p:cNvPr>
          <p:cNvGrpSpPr/>
          <p:nvPr/>
        </p:nvGrpSpPr>
        <p:grpSpPr>
          <a:xfrm>
            <a:off x="9260389" y="1050015"/>
            <a:ext cx="463088" cy="463088"/>
            <a:chOff x="5878462" y="2212584"/>
            <a:chExt cx="463088" cy="46308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90F3C3-B04B-6EC2-AF8C-600DCD9294F3}"/>
                </a:ext>
              </a:extLst>
            </p:cNvPr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B8835DF-087C-106A-C0C3-F51D61B79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F457161-D288-0EC1-EAA6-438700174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1" y="4345877"/>
            <a:ext cx="4222459" cy="234813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44B5CB-E04A-F808-9810-275CC861E0BA}"/>
              </a:ext>
            </a:extLst>
          </p:cNvPr>
          <p:cNvGrpSpPr/>
          <p:nvPr/>
        </p:nvGrpSpPr>
        <p:grpSpPr>
          <a:xfrm>
            <a:off x="3633267" y="4001475"/>
            <a:ext cx="463088" cy="463088"/>
            <a:chOff x="5878462" y="2212584"/>
            <a:chExt cx="463088" cy="46308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0157CB1-A872-636F-3993-D49083E94BE8}"/>
                </a:ext>
              </a:extLst>
            </p:cNvPr>
            <p:cNvSpPr/>
            <p:nvPr/>
          </p:nvSpPr>
          <p:spPr>
            <a:xfrm>
              <a:off x="5878462" y="2212584"/>
              <a:ext cx="463088" cy="463088"/>
            </a:xfrm>
            <a:prstGeom prst="ellipse">
              <a:avLst/>
            </a:prstGeom>
            <a:solidFill>
              <a:srgbClr val="545871"/>
            </a:solidFill>
            <a:ln>
              <a:noFill/>
            </a:ln>
            <a:effectLst>
              <a:outerShdw blurRad="177800" dist="88900" dir="2700000" sx="98000" sy="9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u="sng" dirty="0">
                <a:solidFill>
                  <a:prstClr val="white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9DF4CBD-9720-84D4-C2CD-9DA7F69F4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926" y="2358057"/>
              <a:ext cx="194159" cy="17214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 u="sng">
                <a:solidFill>
                  <a:prstClr val="black"/>
                </a:solidFill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9193165-E6D4-691C-A7A5-1645ABF70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3" y="4091503"/>
            <a:ext cx="3692164" cy="301140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D28B95-6100-2C59-BED6-22CFD00D716B}"/>
              </a:ext>
            </a:extLst>
          </p:cNvPr>
          <p:cNvGrpSpPr/>
          <p:nvPr/>
        </p:nvGrpSpPr>
        <p:grpSpPr>
          <a:xfrm>
            <a:off x="-7591" y="-10406"/>
            <a:ext cx="976184" cy="6858000"/>
            <a:chOff x="0" y="0"/>
            <a:chExt cx="976184" cy="685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A1E901-5722-DBFF-EC52-02CF7650CF6A}"/>
                </a:ext>
              </a:extLst>
            </p:cNvPr>
            <p:cNvSpPr/>
            <p:nvPr/>
          </p:nvSpPr>
          <p:spPr>
            <a:xfrm>
              <a:off x="0" y="0"/>
              <a:ext cx="976184" cy="6858000"/>
            </a:xfrm>
            <a:prstGeom prst="rect">
              <a:avLst/>
            </a:prstGeom>
            <a:solidFill>
              <a:srgbClr val="545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F5EE89B-ED64-526B-BBF6-4B9B8D1A9590}"/>
                </a:ext>
              </a:extLst>
            </p:cNvPr>
            <p:cNvSpPr/>
            <p:nvPr/>
          </p:nvSpPr>
          <p:spPr>
            <a:xfrm>
              <a:off x="413820" y="1131156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5EC1ECC-F0A2-BC02-5DEB-4A5AF5F52584}"/>
                </a:ext>
              </a:extLst>
            </p:cNvPr>
            <p:cNvSpPr/>
            <p:nvPr/>
          </p:nvSpPr>
          <p:spPr>
            <a:xfrm>
              <a:off x="293167" y="703564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목차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A93C2DD-EBDF-5D03-31B6-CC202244ABFF}"/>
                </a:ext>
              </a:extLst>
            </p:cNvPr>
            <p:cNvSpPr/>
            <p:nvPr/>
          </p:nvSpPr>
          <p:spPr>
            <a:xfrm>
              <a:off x="293167" y="1355391"/>
              <a:ext cx="38985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rgbClr val="888CA6"/>
                  </a:solidFill>
                </a:rPr>
                <a:t>주제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F970B6E-70F5-FB60-2A4F-4B45B6756447}"/>
                </a:ext>
              </a:extLst>
            </p:cNvPr>
            <p:cNvSpPr/>
            <p:nvPr/>
          </p:nvSpPr>
          <p:spPr>
            <a:xfrm>
              <a:off x="413820" y="1782983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0BE4B8-50C1-8148-384C-A6DB21973F62}"/>
                </a:ext>
              </a:extLst>
            </p:cNvPr>
            <p:cNvSpPr/>
            <p:nvPr/>
          </p:nvSpPr>
          <p:spPr>
            <a:xfrm>
              <a:off x="25465" y="2007218"/>
              <a:ext cx="92525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>
                  <a:solidFill>
                    <a:srgbClr val="888CA6"/>
                  </a:solidFill>
                </a:rPr>
                <a:t>벤치마킹 사이트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D207C02-6781-9EEB-540C-64DEF2BFEA6D}"/>
                </a:ext>
              </a:extLst>
            </p:cNvPr>
            <p:cNvSpPr/>
            <p:nvPr/>
          </p:nvSpPr>
          <p:spPr>
            <a:xfrm>
              <a:off x="413820" y="2434810"/>
              <a:ext cx="148545" cy="148545"/>
            </a:xfrm>
            <a:prstGeom prst="ellipse">
              <a:avLst/>
            </a:prstGeom>
            <a:solidFill>
              <a:srgbClr val="F7EBE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6E7BBE-7E7B-84BB-A158-8AD3F615A144}"/>
                </a:ext>
              </a:extLst>
            </p:cNvPr>
            <p:cNvSpPr/>
            <p:nvPr/>
          </p:nvSpPr>
          <p:spPr>
            <a:xfrm>
              <a:off x="76760" y="2693824"/>
              <a:ext cx="8226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rgbClr val="F7EBEB"/>
                  </a:solidFill>
                </a:rPr>
                <a:t>요구사항 분석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A3224AB-19FE-7526-16B4-FA1FE7A97748}"/>
                </a:ext>
              </a:extLst>
            </p:cNvPr>
            <p:cNvSpPr/>
            <p:nvPr/>
          </p:nvSpPr>
          <p:spPr>
            <a:xfrm>
              <a:off x="413820" y="3086637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F1B9A8F-063E-CE43-2E1B-1967F7DB5946}"/>
                </a:ext>
              </a:extLst>
            </p:cNvPr>
            <p:cNvSpPr/>
            <p:nvPr/>
          </p:nvSpPr>
          <p:spPr>
            <a:xfrm>
              <a:off x="413820" y="3738464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672093D-C216-1C30-4605-3D75EC679C89}"/>
                </a:ext>
              </a:extLst>
            </p:cNvPr>
            <p:cNvSpPr/>
            <p:nvPr/>
          </p:nvSpPr>
          <p:spPr>
            <a:xfrm>
              <a:off x="163324" y="3962699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CAB98B1-4C29-960A-CA1F-FFB4EB1F55BC}"/>
                </a:ext>
              </a:extLst>
            </p:cNvPr>
            <p:cNvSpPr/>
            <p:nvPr/>
          </p:nvSpPr>
          <p:spPr>
            <a:xfrm>
              <a:off x="413820" y="4390291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8EC372-720C-7C38-9DA7-C77FE28C46B4}"/>
                </a:ext>
              </a:extLst>
            </p:cNvPr>
            <p:cNvSpPr/>
            <p:nvPr/>
          </p:nvSpPr>
          <p:spPr>
            <a:xfrm>
              <a:off x="163324" y="4614526"/>
              <a:ext cx="64953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888CA6"/>
                  </a:solidFill>
                </a:rPr>
                <a:t>CONTENT</a:t>
              </a:r>
              <a:endParaRPr lang="ko-KR" altLang="en-US" sz="800" dirty="0">
                <a:solidFill>
                  <a:srgbClr val="888CA6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A3E6ED3-580F-2C37-80CF-FA3C1DD3D11D}"/>
                </a:ext>
              </a:extLst>
            </p:cNvPr>
            <p:cNvSpPr/>
            <p:nvPr/>
          </p:nvSpPr>
          <p:spPr>
            <a:xfrm>
              <a:off x="413820" y="479329"/>
              <a:ext cx="148545" cy="148545"/>
            </a:xfrm>
            <a:prstGeom prst="ellipse">
              <a:avLst/>
            </a:prstGeom>
            <a:solidFill>
              <a:srgbClr val="888CA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rgbClr val="545871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774D61-649D-E3D2-5AFC-335A850716E9}"/>
              </a:ext>
            </a:extLst>
          </p:cNvPr>
          <p:cNvSpPr/>
          <p:nvPr/>
        </p:nvSpPr>
        <p:spPr>
          <a:xfrm>
            <a:off x="163324" y="3310872"/>
            <a:ext cx="6126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888CA6"/>
                </a:solidFill>
              </a:rPr>
              <a:t>MVC </a:t>
            </a:r>
            <a:r>
              <a:rPr lang="ko-KR" altLang="en-US" sz="800" dirty="0">
                <a:solidFill>
                  <a:srgbClr val="888CA6"/>
                </a:solidFill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396821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1416</Words>
  <Application>Microsoft Office PowerPoint</Application>
  <PresentationFormat>와이드스크린</PresentationFormat>
  <Paragraphs>568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함초롬바탕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136</cp:lastModifiedBy>
  <cp:revision>43</cp:revision>
  <dcterms:created xsi:type="dcterms:W3CDTF">2019-07-03T03:53:23Z</dcterms:created>
  <dcterms:modified xsi:type="dcterms:W3CDTF">2023-01-02T00:25:01Z</dcterms:modified>
</cp:coreProperties>
</file>